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83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529EC575-9EBF-3B46-AEDB-4A40CA48200D}" type="datetimeFigureOut">
              <a:rPr lang="en-US" smtClean="0"/>
              <a:t>19/03/13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19C1B-9516-4A45-8541-BF24F0A9E895}" type="slidenum">
              <a:rPr lang="en-US" smtClean="0"/>
              <a:t>‹#›</a:t>
            </a:fld>
            <a:endParaRPr lang="en-US"/>
          </a:p>
        </p:txBody>
      </p:sp>
    </p:spTree>
    <p:extLst>
      <p:ext uri="{BB962C8B-B14F-4D97-AF65-F5344CB8AC3E}">
        <p14:creationId xmlns:p14="http://schemas.microsoft.com/office/powerpoint/2010/main" val="3236629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29EC575-9EBF-3B46-AEDB-4A40CA48200D}" type="datetimeFigureOut">
              <a:rPr lang="en-US" smtClean="0"/>
              <a:t>19/03/13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19C1B-9516-4A45-8541-BF24F0A9E895}" type="slidenum">
              <a:rPr lang="en-US" smtClean="0"/>
              <a:t>‹#›</a:t>
            </a:fld>
            <a:endParaRPr lang="en-US"/>
          </a:p>
        </p:txBody>
      </p:sp>
    </p:spTree>
    <p:extLst>
      <p:ext uri="{BB962C8B-B14F-4D97-AF65-F5344CB8AC3E}">
        <p14:creationId xmlns:p14="http://schemas.microsoft.com/office/powerpoint/2010/main" val="1684162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29EC575-9EBF-3B46-AEDB-4A40CA48200D}" type="datetimeFigureOut">
              <a:rPr lang="en-US" smtClean="0"/>
              <a:t>19/03/13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19C1B-9516-4A45-8541-BF24F0A9E895}" type="slidenum">
              <a:rPr lang="en-US" smtClean="0"/>
              <a:t>‹#›</a:t>
            </a:fld>
            <a:endParaRPr lang="en-US"/>
          </a:p>
        </p:txBody>
      </p:sp>
    </p:spTree>
    <p:extLst>
      <p:ext uri="{BB962C8B-B14F-4D97-AF65-F5344CB8AC3E}">
        <p14:creationId xmlns:p14="http://schemas.microsoft.com/office/powerpoint/2010/main" val="543619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29EC575-9EBF-3B46-AEDB-4A40CA48200D}" type="datetimeFigureOut">
              <a:rPr lang="en-US" smtClean="0"/>
              <a:t>19/03/13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19C1B-9516-4A45-8541-BF24F0A9E895}" type="slidenum">
              <a:rPr lang="en-US" smtClean="0"/>
              <a:t>‹#›</a:t>
            </a:fld>
            <a:endParaRPr lang="en-US"/>
          </a:p>
        </p:txBody>
      </p:sp>
    </p:spTree>
    <p:extLst>
      <p:ext uri="{BB962C8B-B14F-4D97-AF65-F5344CB8AC3E}">
        <p14:creationId xmlns:p14="http://schemas.microsoft.com/office/powerpoint/2010/main" val="1087552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529EC575-9EBF-3B46-AEDB-4A40CA48200D}" type="datetimeFigureOut">
              <a:rPr lang="en-US" smtClean="0"/>
              <a:t>19/03/13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19C1B-9516-4A45-8541-BF24F0A9E895}" type="slidenum">
              <a:rPr lang="en-US" smtClean="0"/>
              <a:t>‹#›</a:t>
            </a:fld>
            <a:endParaRPr lang="en-US"/>
          </a:p>
        </p:txBody>
      </p:sp>
    </p:spTree>
    <p:extLst>
      <p:ext uri="{BB962C8B-B14F-4D97-AF65-F5344CB8AC3E}">
        <p14:creationId xmlns:p14="http://schemas.microsoft.com/office/powerpoint/2010/main" val="191748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529EC575-9EBF-3B46-AEDB-4A40CA48200D}" type="datetimeFigureOut">
              <a:rPr lang="en-US" smtClean="0"/>
              <a:t>19/03/13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19C1B-9516-4A45-8541-BF24F0A9E895}" type="slidenum">
              <a:rPr lang="en-US" smtClean="0"/>
              <a:t>‹#›</a:t>
            </a:fld>
            <a:endParaRPr lang="en-US"/>
          </a:p>
        </p:txBody>
      </p:sp>
    </p:spTree>
    <p:extLst>
      <p:ext uri="{BB962C8B-B14F-4D97-AF65-F5344CB8AC3E}">
        <p14:creationId xmlns:p14="http://schemas.microsoft.com/office/powerpoint/2010/main" val="658251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529EC575-9EBF-3B46-AEDB-4A40CA48200D}" type="datetimeFigureOut">
              <a:rPr lang="en-US" smtClean="0"/>
              <a:t>19/03/13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19C1B-9516-4A45-8541-BF24F0A9E895}" type="slidenum">
              <a:rPr lang="en-US" smtClean="0"/>
              <a:t>‹#›</a:t>
            </a:fld>
            <a:endParaRPr lang="en-US"/>
          </a:p>
        </p:txBody>
      </p:sp>
    </p:spTree>
    <p:extLst>
      <p:ext uri="{BB962C8B-B14F-4D97-AF65-F5344CB8AC3E}">
        <p14:creationId xmlns:p14="http://schemas.microsoft.com/office/powerpoint/2010/main" val="3148205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529EC575-9EBF-3B46-AEDB-4A40CA48200D}" type="datetimeFigureOut">
              <a:rPr lang="en-US" smtClean="0"/>
              <a:t>19/03/13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019C1B-9516-4A45-8541-BF24F0A9E895}" type="slidenum">
              <a:rPr lang="en-US" smtClean="0"/>
              <a:t>‹#›</a:t>
            </a:fld>
            <a:endParaRPr lang="en-US"/>
          </a:p>
        </p:txBody>
      </p:sp>
    </p:spTree>
    <p:extLst>
      <p:ext uri="{BB962C8B-B14F-4D97-AF65-F5344CB8AC3E}">
        <p14:creationId xmlns:p14="http://schemas.microsoft.com/office/powerpoint/2010/main" val="1744238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EC575-9EBF-3B46-AEDB-4A40CA48200D}" type="datetimeFigureOut">
              <a:rPr lang="en-US" smtClean="0"/>
              <a:t>19/03/13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19C1B-9516-4A45-8541-BF24F0A9E895}" type="slidenum">
              <a:rPr lang="en-US" smtClean="0"/>
              <a:t>‹#›</a:t>
            </a:fld>
            <a:endParaRPr lang="en-US"/>
          </a:p>
        </p:txBody>
      </p:sp>
    </p:spTree>
    <p:extLst>
      <p:ext uri="{BB962C8B-B14F-4D97-AF65-F5344CB8AC3E}">
        <p14:creationId xmlns:p14="http://schemas.microsoft.com/office/powerpoint/2010/main" val="3667151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29EC575-9EBF-3B46-AEDB-4A40CA48200D}" type="datetimeFigureOut">
              <a:rPr lang="en-US" smtClean="0"/>
              <a:t>19/03/13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19C1B-9516-4A45-8541-BF24F0A9E895}" type="slidenum">
              <a:rPr lang="en-US" smtClean="0"/>
              <a:t>‹#›</a:t>
            </a:fld>
            <a:endParaRPr lang="en-US"/>
          </a:p>
        </p:txBody>
      </p:sp>
    </p:spTree>
    <p:extLst>
      <p:ext uri="{BB962C8B-B14F-4D97-AF65-F5344CB8AC3E}">
        <p14:creationId xmlns:p14="http://schemas.microsoft.com/office/powerpoint/2010/main" val="1379387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29EC575-9EBF-3B46-AEDB-4A40CA48200D}" type="datetimeFigureOut">
              <a:rPr lang="en-US" smtClean="0"/>
              <a:t>19/03/13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19C1B-9516-4A45-8541-BF24F0A9E895}" type="slidenum">
              <a:rPr lang="en-US" smtClean="0"/>
              <a:t>‹#›</a:t>
            </a:fld>
            <a:endParaRPr lang="en-US"/>
          </a:p>
        </p:txBody>
      </p:sp>
    </p:spTree>
    <p:extLst>
      <p:ext uri="{BB962C8B-B14F-4D97-AF65-F5344CB8AC3E}">
        <p14:creationId xmlns:p14="http://schemas.microsoft.com/office/powerpoint/2010/main" val="31895340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EC575-9EBF-3B46-AEDB-4A40CA48200D}" type="datetimeFigureOut">
              <a:rPr lang="en-US" smtClean="0"/>
              <a:t>19/03/13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19C1B-9516-4A45-8541-BF24F0A9E895}" type="slidenum">
              <a:rPr lang="en-US" smtClean="0"/>
              <a:t>‹#›</a:t>
            </a:fld>
            <a:endParaRPr lang="en-US"/>
          </a:p>
        </p:txBody>
      </p:sp>
    </p:spTree>
    <p:extLst>
      <p:ext uri="{BB962C8B-B14F-4D97-AF65-F5344CB8AC3E}">
        <p14:creationId xmlns:p14="http://schemas.microsoft.com/office/powerpoint/2010/main" val="933779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Wide Reading Responses</a:t>
            </a:r>
            <a:endParaRPr lang="en-US" dirty="0"/>
          </a:p>
        </p:txBody>
      </p:sp>
      <p:sp>
        <p:nvSpPr>
          <p:cNvPr id="3" name="Subtitle 2"/>
          <p:cNvSpPr>
            <a:spLocks noGrp="1"/>
          </p:cNvSpPr>
          <p:nvPr>
            <p:ph type="subTitle" idx="1"/>
          </p:nvPr>
        </p:nvSpPr>
        <p:spPr/>
        <p:txBody>
          <a:bodyPr/>
          <a:lstStyle/>
          <a:p>
            <a:r>
              <a:rPr lang="en-US" dirty="0" smtClean="0"/>
              <a:t>A HOW to Guide</a:t>
            </a:r>
            <a:endParaRPr lang="en-US" dirty="0"/>
          </a:p>
        </p:txBody>
      </p:sp>
    </p:spTree>
    <p:extLst>
      <p:ext uri="{BB962C8B-B14F-4D97-AF65-F5344CB8AC3E}">
        <p14:creationId xmlns:p14="http://schemas.microsoft.com/office/powerpoint/2010/main" val="794751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OUR Comparison – Which character did you relate to most?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Hidden Questions</a:t>
            </a:r>
          </a:p>
          <a:p>
            <a:r>
              <a:rPr lang="en-US" dirty="0" smtClean="0"/>
              <a:t>What is one aspect of the character’s personality I could connect with?  </a:t>
            </a:r>
          </a:p>
          <a:p>
            <a:r>
              <a:rPr lang="en-US" dirty="0" smtClean="0"/>
              <a:t>What quotation shows this aspect?</a:t>
            </a:r>
          </a:p>
          <a:p>
            <a:r>
              <a:rPr lang="en-US" dirty="0" smtClean="0"/>
              <a:t>What did it make me think about the character?  WHY?</a:t>
            </a:r>
          </a:p>
          <a:p>
            <a:r>
              <a:rPr lang="en-US" dirty="0" smtClean="0"/>
              <a:t>What did this make me FEEL towards this character?  WHY?</a:t>
            </a:r>
          </a:p>
          <a:p>
            <a:r>
              <a:rPr lang="en-US" dirty="0" smtClean="0"/>
              <a:t>Who does this aspect remind you of from real life?</a:t>
            </a:r>
          </a:p>
          <a:p>
            <a:endParaRPr lang="en-US" dirty="0"/>
          </a:p>
        </p:txBody>
      </p:sp>
    </p:spTree>
    <p:extLst>
      <p:ext uri="{BB962C8B-B14F-4D97-AF65-F5344CB8AC3E}">
        <p14:creationId xmlns:p14="http://schemas.microsoft.com/office/powerpoint/2010/main" val="3904607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Examination Day</a:t>
            </a:r>
            <a:endParaRPr lang="en-US" dirty="0"/>
          </a:p>
        </p:txBody>
      </p:sp>
      <p:sp>
        <p:nvSpPr>
          <p:cNvPr id="4" name="Rectangle 3"/>
          <p:cNvSpPr/>
          <p:nvPr/>
        </p:nvSpPr>
        <p:spPr>
          <a:xfrm>
            <a:off x="457200" y="1634076"/>
            <a:ext cx="7820406" cy="4524315"/>
          </a:xfrm>
          <a:prstGeom prst="rect">
            <a:avLst/>
          </a:prstGeom>
        </p:spPr>
        <p:txBody>
          <a:bodyPr wrap="square">
            <a:spAutoFit/>
          </a:bodyPr>
          <a:lstStyle/>
          <a:p>
            <a:r>
              <a:rPr lang="en-US" sz="2400" dirty="0" smtClean="0"/>
              <a:t>The main character, Dick, was curious, like many children. </a:t>
            </a:r>
            <a:r>
              <a:rPr lang="en-US" sz="2400" dirty="0"/>
              <a:t>H</a:t>
            </a:r>
            <a:r>
              <a:rPr lang="en-US" sz="2400" dirty="0" smtClean="0"/>
              <a:t>e was full of questions about the world, asking his dad things like, “What makes it green though - the grass.’  I thought this made him quite believable – it’s a natural thing for a kid of his age to do.  Because of this, I felt quite sorry for him, as the answers he was getting were strange (his dad told him the sun was 5000 miles away!)  Additionally, I’m one of those people who want to understand how everything works - I always used to pull my toys apart when I was a kid - I’m really curious - so I could relate to Dick when he wanted to understand things like how far away the sun is – so Dick kind of reminds me of myself.</a:t>
            </a:r>
            <a:endParaRPr lang="en-US" sz="2400" dirty="0"/>
          </a:p>
        </p:txBody>
      </p:sp>
    </p:spTree>
    <p:extLst>
      <p:ext uri="{BB962C8B-B14F-4D97-AF65-F5344CB8AC3E}">
        <p14:creationId xmlns:p14="http://schemas.microsoft.com/office/powerpoint/2010/main" val="979443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is an aspect of the story that made me think about society or human </a:t>
            </a:r>
            <a:r>
              <a:rPr lang="en-US" dirty="0" err="1" smtClean="0"/>
              <a:t>behaviour</a:t>
            </a:r>
            <a:r>
              <a:rPr lang="en-US" dirty="0" smtClean="0"/>
              <a:t>, or the world in general?</a:t>
            </a:r>
          </a:p>
          <a:p>
            <a:r>
              <a:rPr lang="en-US" dirty="0" smtClean="0"/>
              <a:t>What is a quotation that shows this?</a:t>
            </a:r>
          </a:p>
          <a:p>
            <a:r>
              <a:rPr lang="en-US" dirty="0" smtClean="0"/>
              <a:t>What did I think about at this point?  Why?</a:t>
            </a:r>
          </a:p>
          <a:p>
            <a:r>
              <a:rPr lang="en-US" dirty="0" smtClean="0"/>
              <a:t>What did I feel at this point?  Why? </a:t>
            </a:r>
          </a:p>
          <a:p>
            <a:r>
              <a:rPr lang="en-US" dirty="0" smtClean="0"/>
              <a:t>How is this similar in someway to something in real life that does, or has happened? </a:t>
            </a:r>
            <a:endParaRPr lang="en-US" dirty="0"/>
          </a:p>
        </p:txBody>
      </p:sp>
      <p:sp>
        <p:nvSpPr>
          <p:cNvPr id="4" name="Rectangle 3"/>
          <p:cNvSpPr/>
          <p:nvPr/>
        </p:nvSpPr>
        <p:spPr>
          <a:xfrm>
            <a:off x="457200" y="494308"/>
            <a:ext cx="7499094" cy="830997"/>
          </a:xfrm>
          <a:prstGeom prst="rect">
            <a:avLst/>
          </a:prstGeom>
        </p:spPr>
        <p:txBody>
          <a:bodyPr wrap="square">
            <a:spAutoFit/>
          </a:bodyPr>
          <a:lstStyle/>
          <a:p>
            <a:r>
              <a:rPr lang="en-US" sz="2400" dirty="0" smtClean="0"/>
              <a:t>Did your story do the best job of making you think about the world we live in?  Why/Why not?</a:t>
            </a:r>
            <a:endParaRPr lang="en-US" sz="2400" dirty="0"/>
          </a:p>
        </p:txBody>
      </p:sp>
    </p:spTree>
    <p:extLst>
      <p:ext uri="{BB962C8B-B14F-4D97-AF65-F5344CB8AC3E}">
        <p14:creationId xmlns:p14="http://schemas.microsoft.com/office/powerpoint/2010/main" val="4246842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731916"/>
            <a:ext cx="8065215" cy="5262979"/>
          </a:xfrm>
          <a:prstGeom prst="rect">
            <a:avLst/>
          </a:prstGeom>
        </p:spPr>
        <p:txBody>
          <a:bodyPr wrap="square">
            <a:spAutoFit/>
          </a:bodyPr>
          <a:lstStyle/>
          <a:p>
            <a:r>
              <a:rPr lang="en-US" sz="2400" dirty="0" smtClean="0"/>
              <a:t>Examination Day also made me think a lot about the world we live in and how governments can sometimes  treat people so terribly.</a:t>
            </a:r>
            <a:r>
              <a:rPr lang="en-US" sz="2400" dirty="0" smtClean="0"/>
              <a:t> It’s really shocking to think a government could kill children who are too intelligent, like Dick, who the government say, ‘We regret to inform you that his intelligence quotient exceeded the government regulation...’ </a:t>
            </a:r>
            <a:r>
              <a:rPr lang="en-US" sz="2400" dirty="0" smtClean="0"/>
              <a:t>It got me thinking about what it must be like living in places with governments which  completely control the lives of the people. It made me feel sick to think of being so powerless, that you’d have to send your own kids off to sit the examination – and could hear the awful news Dick’s parents did. You might think it</a:t>
            </a:r>
            <a:r>
              <a:rPr lang="en-US" sz="2400" dirty="0" smtClean="0"/>
              <a:t> sounds really unrealistic, until you think about societies like Nazi Germany, that committed genocide, and the whole country thought it was the right thing to do.  </a:t>
            </a:r>
            <a:endParaRPr lang="en-US" sz="2400" dirty="0"/>
          </a:p>
        </p:txBody>
      </p:sp>
    </p:spTree>
    <p:extLst>
      <p:ext uri="{BB962C8B-B14F-4D97-AF65-F5344CB8AC3E}">
        <p14:creationId xmlns:p14="http://schemas.microsoft.com/office/powerpoint/2010/main" val="1040633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Paragraphs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HIDDEN QUESTIONS</a:t>
            </a:r>
          </a:p>
          <a:p>
            <a:endParaRPr lang="en-US" dirty="0"/>
          </a:p>
          <a:p>
            <a:pPr marL="514350" indent="-514350">
              <a:buAutoNum type="arabicPeriod"/>
            </a:pPr>
            <a:r>
              <a:rPr lang="en-US" dirty="0" smtClean="0"/>
              <a:t>What is a specific thing that happened n my story OR Aspect of a character OR surprising moment OR thought provoking idea?</a:t>
            </a:r>
          </a:p>
          <a:p>
            <a:pPr marL="514350" indent="-514350">
              <a:buAutoNum type="arabicPeriod"/>
            </a:pPr>
            <a:r>
              <a:rPr lang="en-US" dirty="0" smtClean="0"/>
              <a:t>What is a quotation that shows this?</a:t>
            </a:r>
          </a:p>
          <a:p>
            <a:pPr marL="514350" indent="-514350">
              <a:buAutoNum type="arabicPeriod"/>
            </a:pPr>
            <a:r>
              <a:rPr lang="en-US" dirty="0" smtClean="0"/>
              <a:t>What did I think about at this point?  Why?</a:t>
            </a:r>
          </a:p>
          <a:p>
            <a:pPr marL="514350" indent="-514350">
              <a:buAutoNum type="arabicPeriod"/>
            </a:pPr>
            <a:r>
              <a:rPr lang="en-US" dirty="0" smtClean="0"/>
              <a:t>What did I FEEL at this point?  Why?  </a:t>
            </a:r>
          </a:p>
          <a:p>
            <a:pPr marL="514350" indent="-514350">
              <a:buAutoNum type="arabicPeriod"/>
            </a:pPr>
            <a:r>
              <a:rPr lang="en-US" dirty="0" smtClean="0"/>
              <a:t>How can I connect this to my life, or the world?</a:t>
            </a:r>
            <a:endParaRPr lang="en-US" dirty="0"/>
          </a:p>
        </p:txBody>
      </p:sp>
    </p:spTree>
    <p:extLst>
      <p:ext uri="{BB962C8B-B14F-4D97-AF65-F5344CB8AC3E}">
        <p14:creationId xmlns:p14="http://schemas.microsoft.com/office/powerpoint/2010/main" val="926274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‘The Sniper’</a:t>
            </a:r>
            <a:endParaRPr lang="en-US" dirty="0"/>
          </a:p>
        </p:txBody>
      </p:sp>
      <p:sp>
        <p:nvSpPr>
          <p:cNvPr id="3" name="Content Placeholder 2"/>
          <p:cNvSpPr>
            <a:spLocks noGrp="1"/>
          </p:cNvSpPr>
          <p:nvPr>
            <p:ph idx="1"/>
          </p:nvPr>
        </p:nvSpPr>
        <p:spPr>
          <a:xfrm>
            <a:off x="457199" y="1600200"/>
            <a:ext cx="7376690" cy="4525963"/>
          </a:xfrm>
        </p:spPr>
        <p:txBody>
          <a:bodyPr>
            <a:normAutofit fontScale="70000" lnSpcReduction="20000"/>
          </a:bodyPr>
          <a:lstStyle/>
          <a:p>
            <a:endParaRPr lang="en-US" dirty="0" smtClean="0"/>
          </a:p>
          <a:p>
            <a:endParaRPr lang="en-US" dirty="0"/>
          </a:p>
          <a:p>
            <a:r>
              <a:rPr lang="en-US" dirty="0" smtClean="0"/>
              <a:t>One really powerful moment in </a:t>
            </a:r>
            <a:r>
              <a:rPr lang="en-US" i="1" dirty="0"/>
              <a:t>T</a:t>
            </a:r>
            <a:r>
              <a:rPr lang="en-US" i="1" dirty="0" smtClean="0"/>
              <a:t>he Sniper </a:t>
            </a:r>
            <a:r>
              <a:rPr lang="en-US" dirty="0" smtClean="0"/>
              <a:t>was the ending, when the main character discovered who the ‘enemy’ he’d killed was: ‘He turned over the body and look at his brother’s face.’  I was really surprised by this moment – I didn’t see it coming at all, and it really made me think about how civil war, could turn anyone against anyone.  It was powerful and I felt shocked and saddened, as it would be such an horrific thing to have accidently done – to murder your own brother.  It really made me think about just how divided Ireland must have been at the time, to cause such a split in the country, and how many tragedies like this must have happened because of this.</a:t>
            </a:r>
            <a:endParaRPr lang="en-US" dirty="0"/>
          </a:p>
        </p:txBody>
      </p:sp>
      <p:sp>
        <p:nvSpPr>
          <p:cNvPr id="11" name="Rectangle 10"/>
          <p:cNvSpPr/>
          <p:nvPr/>
        </p:nvSpPr>
        <p:spPr>
          <a:xfrm>
            <a:off x="1903486" y="1284390"/>
            <a:ext cx="4572000" cy="923330"/>
          </a:xfrm>
          <a:prstGeom prst="rect">
            <a:avLst/>
          </a:prstGeom>
        </p:spPr>
        <p:txBody>
          <a:bodyPr>
            <a:spAutoFit/>
          </a:bodyPr>
          <a:lstStyle/>
          <a:p>
            <a:r>
              <a:rPr lang="en-US" dirty="0" smtClean="0"/>
              <a:t>Was the ending from your story more  effective/surprising/moving/funny </a:t>
            </a:r>
            <a:r>
              <a:rPr lang="en-US" dirty="0" err="1" smtClean="0"/>
              <a:t>etc</a:t>
            </a:r>
            <a:r>
              <a:rPr lang="en-US" dirty="0" smtClean="0"/>
              <a:t> that the one you read in class - WHY/Why Not?</a:t>
            </a:r>
            <a:endParaRPr lang="en-US" dirty="0"/>
          </a:p>
        </p:txBody>
      </p:sp>
    </p:spTree>
    <p:extLst>
      <p:ext uri="{BB962C8B-B14F-4D97-AF65-F5344CB8AC3E}">
        <p14:creationId xmlns:p14="http://schemas.microsoft.com/office/powerpoint/2010/main" val="1149296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‘The Sniper’</a:t>
            </a:r>
            <a:endParaRPr lang="en-US" dirty="0"/>
          </a:p>
        </p:txBody>
      </p:sp>
      <p:sp>
        <p:nvSpPr>
          <p:cNvPr id="3" name="Content Placeholder 2"/>
          <p:cNvSpPr>
            <a:spLocks noGrp="1"/>
          </p:cNvSpPr>
          <p:nvPr>
            <p:ph idx="1"/>
          </p:nvPr>
        </p:nvSpPr>
        <p:spPr>
          <a:xfrm>
            <a:off x="457199" y="1600200"/>
            <a:ext cx="5923135" cy="4525963"/>
          </a:xfrm>
        </p:spPr>
        <p:txBody>
          <a:bodyPr>
            <a:normAutofit fontScale="70000" lnSpcReduction="20000"/>
          </a:bodyPr>
          <a:lstStyle/>
          <a:p>
            <a:r>
              <a:rPr lang="en-US" dirty="0" smtClean="0">
                <a:solidFill>
                  <a:srgbClr val="0000FF"/>
                </a:solidFill>
              </a:rPr>
              <a:t>One really powerful moment in the sniper was the ending, when the main character discovered who the ‘enemy’ he’d killed was</a:t>
            </a:r>
            <a:r>
              <a:rPr lang="en-US" dirty="0" smtClean="0"/>
              <a:t>: ‘H turned over the body and look at his brother’s face.’  I was really surprised by this moment – I didn’t see it coming at all, and it really made me think about how civil war, could turn anyone against anyone.  It was powerful and I felt shocked and saddened, as it would be such an horrific thing to have accidently done – to murder your own brother.  It really made me think about just how divided Ireland must have been at the time, to cause such a split in the country, and how many tragedies like this must have happened because of this.</a:t>
            </a:r>
            <a:endParaRPr lang="en-US" dirty="0"/>
          </a:p>
        </p:txBody>
      </p:sp>
      <p:sp>
        <p:nvSpPr>
          <p:cNvPr id="4" name="Left Arrow Callout 3"/>
          <p:cNvSpPr/>
          <p:nvPr/>
        </p:nvSpPr>
        <p:spPr>
          <a:xfrm rot="20749398">
            <a:off x="6380334" y="1188720"/>
            <a:ext cx="2306465" cy="822960"/>
          </a:xfrm>
          <a:prstGeom prst="leftArrowCallout">
            <a:avLst>
              <a:gd name="adj1" fmla="val 25000"/>
              <a:gd name="adj2" fmla="val 25000"/>
              <a:gd name="adj3" fmla="val 25000"/>
              <a:gd name="adj4" fmla="val 83886"/>
            </a:avLst>
          </a:prstGeom>
          <a:ln/>
        </p:spPr>
        <p:style>
          <a:lnRef idx="1">
            <a:schemeClr val="accent1"/>
          </a:lnRef>
          <a:fillRef idx="3">
            <a:schemeClr val="accent1"/>
          </a:fillRef>
          <a:effectRef idx="2">
            <a:schemeClr val="accent1"/>
          </a:effectRef>
          <a:fontRef idx="minor">
            <a:schemeClr val="lt1"/>
          </a:fontRef>
        </p:style>
        <p:txBody>
          <a:bodyPr/>
          <a:lstStyle/>
          <a:p>
            <a:r>
              <a:rPr lang="en-US" dirty="0" smtClean="0"/>
              <a:t>Specific detail from the text</a:t>
            </a:r>
            <a:endParaRPr lang="en-US" dirty="0"/>
          </a:p>
        </p:txBody>
      </p:sp>
    </p:spTree>
    <p:extLst>
      <p:ext uri="{BB962C8B-B14F-4D97-AF65-F5344CB8AC3E}">
        <p14:creationId xmlns:p14="http://schemas.microsoft.com/office/powerpoint/2010/main" val="1120522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‘The Sniper’</a:t>
            </a:r>
            <a:endParaRPr lang="en-US" dirty="0"/>
          </a:p>
        </p:txBody>
      </p:sp>
      <p:sp>
        <p:nvSpPr>
          <p:cNvPr id="3" name="Content Placeholder 2"/>
          <p:cNvSpPr>
            <a:spLocks noGrp="1"/>
          </p:cNvSpPr>
          <p:nvPr>
            <p:ph idx="1"/>
          </p:nvPr>
        </p:nvSpPr>
        <p:spPr>
          <a:xfrm>
            <a:off x="457199" y="1600200"/>
            <a:ext cx="5923135" cy="4525963"/>
          </a:xfrm>
        </p:spPr>
        <p:txBody>
          <a:bodyPr>
            <a:normAutofit fontScale="70000" lnSpcReduction="20000"/>
          </a:bodyPr>
          <a:lstStyle/>
          <a:p>
            <a:r>
              <a:rPr lang="en-US" dirty="0" smtClean="0"/>
              <a:t>One really powerful moment in the sniper was the ending, when the main character discovered who the ‘enemy’ he’d killed was: </a:t>
            </a:r>
            <a:r>
              <a:rPr lang="en-US" dirty="0" smtClean="0">
                <a:solidFill>
                  <a:srgbClr val="0000FF"/>
                </a:solidFill>
              </a:rPr>
              <a:t>‘He turned over the body and look at his brother’s face.’  </a:t>
            </a:r>
            <a:r>
              <a:rPr lang="en-US" dirty="0" smtClean="0"/>
              <a:t>I was really surprised by this moment – I didn’t see it coming at all, and it really made me think about how civil war, could turn anyone against anyone.  It was powerful and I felt shocked and saddened, as it would be such an horrific thing to have accidently done – to murder your own brother.  It really made me think about just how divided Ireland must have been at the time, to cause such a split in the country, and how many tragedies like this must have happened because of this.</a:t>
            </a:r>
            <a:endParaRPr lang="en-US" dirty="0"/>
          </a:p>
        </p:txBody>
      </p:sp>
      <p:sp>
        <p:nvSpPr>
          <p:cNvPr id="5" name="Left Arrow Callout 4"/>
          <p:cNvSpPr/>
          <p:nvPr/>
        </p:nvSpPr>
        <p:spPr>
          <a:xfrm>
            <a:off x="6380334" y="2156039"/>
            <a:ext cx="2121753" cy="914400"/>
          </a:xfrm>
          <a:prstGeom prst="leftArrowCallout">
            <a:avLst>
              <a:gd name="adj1" fmla="val 25000"/>
              <a:gd name="adj2" fmla="val 25000"/>
              <a:gd name="adj3" fmla="val 25000"/>
              <a:gd name="adj4" fmla="val 7656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Quotation to show this</a:t>
            </a:r>
            <a:endParaRPr lang="en-US" dirty="0"/>
          </a:p>
        </p:txBody>
      </p:sp>
    </p:spTree>
    <p:extLst>
      <p:ext uri="{BB962C8B-B14F-4D97-AF65-F5344CB8AC3E}">
        <p14:creationId xmlns:p14="http://schemas.microsoft.com/office/powerpoint/2010/main" val="1784531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‘The Sniper’</a:t>
            </a:r>
            <a:endParaRPr lang="en-US" dirty="0"/>
          </a:p>
        </p:txBody>
      </p:sp>
      <p:sp>
        <p:nvSpPr>
          <p:cNvPr id="3" name="Content Placeholder 2"/>
          <p:cNvSpPr>
            <a:spLocks noGrp="1"/>
          </p:cNvSpPr>
          <p:nvPr>
            <p:ph idx="1"/>
          </p:nvPr>
        </p:nvSpPr>
        <p:spPr>
          <a:xfrm>
            <a:off x="457199" y="1600200"/>
            <a:ext cx="5923135" cy="4525963"/>
          </a:xfrm>
        </p:spPr>
        <p:txBody>
          <a:bodyPr>
            <a:normAutofit fontScale="70000" lnSpcReduction="20000"/>
          </a:bodyPr>
          <a:lstStyle/>
          <a:p>
            <a:r>
              <a:rPr lang="en-US" dirty="0" smtClean="0"/>
              <a:t>One really powerful moment in the sniper was the ending, when the main character discovered who the ‘enemy’ he’d killed was: ‘H turned over the body and look at his brother’s face.</a:t>
            </a:r>
            <a:r>
              <a:rPr lang="en-US" dirty="0" smtClean="0">
                <a:solidFill>
                  <a:srgbClr val="0000FF"/>
                </a:solidFill>
              </a:rPr>
              <a:t>’  I was really surprised by this moment – I didn’t see it coming at all, and it really made me think about how civil war, could turn anyone against anyone.</a:t>
            </a:r>
            <a:r>
              <a:rPr lang="en-US" dirty="0" smtClean="0"/>
              <a:t>  It was powerful and I felt shocked and saddened, as it would be such an horrific thing to have accidently done – to murder your own brother.  It really made me think about just how divided Ireland must have been at the time, to cause such a split in the country, and how many tragedies like this must have happened because of this.</a:t>
            </a:r>
            <a:endParaRPr lang="en-US" dirty="0"/>
          </a:p>
        </p:txBody>
      </p:sp>
      <p:sp>
        <p:nvSpPr>
          <p:cNvPr id="6" name="Left Arrow Callout 5"/>
          <p:cNvSpPr/>
          <p:nvPr/>
        </p:nvSpPr>
        <p:spPr>
          <a:xfrm>
            <a:off x="6314678" y="3070439"/>
            <a:ext cx="2062549" cy="914400"/>
          </a:xfrm>
          <a:prstGeom prst="leftArrowCallout">
            <a:avLst>
              <a:gd name="adj1" fmla="val 25000"/>
              <a:gd name="adj2" fmla="val 25000"/>
              <a:gd name="adj3" fmla="val 25000"/>
              <a:gd name="adj4" fmla="val 7981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What you thought about this and WHY</a:t>
            </a:r>
            <a:endParaRPr lang="en-US" dirty="0"/>
          </a:p>
        </p:txBody>
      </p:sp>
    </p:spTree>
    <p:extLst>
      <p:ext uri="{BB962C8B-B14F-4D97-AF65-F5344CB8AC3E}">
        <p14:creationId xmlns:p14="http://schemas.microsoft.com/office/powerpoint/2010/main" val="4202915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‘The Sniper’</a:t>
            </a:r>
            <a:endParaRPr lang="en-US" dirty="0"/>
          </a:p>
        </p:txBody>
      </p:sp>
      <p:sp>
        <p:nvSpPr>
          <p:cNvPr id="3" name="Content Placeholder 2"/>
          <p:cNvSpPr>
            <a:spLocks noGrp="1"/>
          </p:cNvSpPr>
          <p:nvPr>
            <p:ph idx="1"/>
          </p:nvPr>
        </p:nvSpPr>
        <p:spPr>
          <a:xfrm>
            <a:off x="457199" y="1600200"/>
            <a:ext cx="5923135" cy="4525963"/>
          </a:xfrm>
        </p:spPr>
        <p:txBody>
          <a:bodyPr>
            <a:normAutofit fontScale="70000" lnSpcReduction="20000"/>
          </a:bodyPr>
          <a:lstStyle/>
          <a:p>
            <a:r>
              <a:rPr lang="en-US" dirty="0" smtClean="0"/>
              <a:t>One really powerful moment in the sniper was the ending, when the main character discovered who the ‘enemy’ he’d killed was: ‘H turned over the body and look at his brother’s face.’  I was really surprised by this moment – I didn’t see it coming at all, and it really made me think about how civil war, could turn anyone against anyone</a:t>
            </a:r>
            <a:r>
              <a:rPr lang="en-US" dirty="0" smtClean="0">
                <a:solidFill>
                  <a:srgbClr val="0000FF"/>
                </a:solidFill>
              </a:rPr>
              <a:t>.  It was powerful and I felt shocked and saddened, as it would be such an horrific thing to have accidently done – to murder your own brother.</a:t>
            </a:r>
            <a:r>
              <a:rPr lang="en-US" dirty="0" smtClean="0"/>
              <a:t>  It really made me think about just how divided Ireland must have been at the time, to cause such a split in the country, and how many tragedies like this must have happened because of this.</a:t>
            </a:r>
            <a:endParaRPr lang="en-US" dirty="0"/>
          </a:p>
        </p:txBody>
      </p:sp>
      <p:sp>
        <p:nvSpPr>
          <p:cNvPr id="7" name="Left Arrow Callout 6"/>
          <p:cNvSpPr/>
          <p:nvPr/>
        </p:nvSpPr>
        <p:spPr>
          <a:xfrm>
            <a:off x="6650245" y="3984839"/>
            <a:ext cx="2004242" cy="914400"/>
          </a:xfrm>
          <a:prstGeom prst="leftArrowCallout">
            <a:avLst>
              <a:gd name="adj1" fmla="val 25000"/>
              <a:gd name="adj2" fmla="val 25000"/>
              <a:gd name="adj3" fmla="val 25000"/>
              <a:gd name="adj4" fmla="val 7082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What you FELT about this and why</a:t>
            </a:r>
            <a:endParaRPr lang="en-US" dirty="0"/>
          </a:p>
        </p:txBody>
      </p:sp>
    </p:spTree>
    <p:extLst>
      <p:ext uri="{BB962C8B-B14F-4D97-AF65-F5344CB8AC3E}">
        <p14:creationId xmlns:p14="http://schemas.microsoft.com/office/powerpoint/2010/main" val="540004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‘The Sniper’</a:t>
            </a:r>
            <a:endParaRPr lang="en-US" dirty="0"/>
          </a:p>
        </p:txBody>
      </p:sp>
      <p:sp>
        <p:nvSpPr>
          <p:cNvPr id="3" name="Content Placeholder 2"/>
          <p:cNvSpPr>
            <a:spLocks noGrp="1"/>
          </p:cNvSpPr>
          <p:nvPr>
            <p:ph idx="1"/>
          </p:nvPr>
        </p:nvSpPr>
        <p:spPr>
          <a:xfrm>
            <a:off x="457199" y="1600200"/>
            <a:ext cx="5923135" cy="4525963"/>
          </a:xfrm>
        </p:spPr>
        <p:txBody>
          <a:bodyPr>
            <a:normAutofit fontScale="70000" lnSpcReduction="20000"/>
          </a:bodyPr>
          <a:lstStyle/>
          <a:p>
            <a:r>
              <a:rPr lang="en-US" dirty="0" smtClean="0"/>
              <a:t>One really powerful moment in the sniper was the ending, when the main character discovered who the ‘enemy’ he’d killed was: ‘H turned over the body and look at his brother’s face.’  I was really surprised by this moment – I didn’t see it coming at all, and it really made me think about how civil war, could turn anyone against anyone.  It was powerful and I felt shocked and saddened, as it would be such an horrific thing to have accidently done – to murder your own brother.  </a:t>
            </a:r>
            <a:r>
              <a:rPr lang="en-US" dirty="0" smtClean="0">
                <a:solidFill>
                  <a:srgbClr val="0000FF"/>
                </a:solidFill>
              </a:rPr>
              <a:t>It really made me think about just how divided Ireland must have been at the time, to cause such a split in the country, and how many tragedies like this must have happened because of this.</a:t>
            </a:r>
            <a:endParaRPr lang="en-US" dirty="0">
              <a:solidFill>
                <a:srgbClr val="0000FF"/>
              </a:solidFill>
            </a:endParaRPr>
          </a:p>
        </p:txBody>
      </p:sp>
      <p:sp>
        <p:nvSpPr>
          <p:cNvPr id="10" name="Left Arrow Callout 9"/>
          <p:cNvSpPr/>
          <p:nvPr/>
        </p:nvSpPr>
        <p:spPr>
          <a:xfrm rot="411810">
            <a:off x="6417277" y="5058155"/>
            <a:ext cx="2331180" cy="1070762"/>
          </a:xfrm>
          <a:prstGeom prst="leftArrowCallout">
            <a:avLst>
              <a:gd name="adj1" fmla="val 25000"/>
              <a:gd name="adj2" fmla="val 25000"/>
              <a:gd name="adj3" fmla="val 25000"/>
              <a:gd name="adj4" fmla="val 7978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 connection to real life – the </a:t>
            </a:r>
            <a:r>
              <a:rPr lang="en-US" dirty="0" err="1" smtClean="0"/>
              <a:t>rela</a:t>
            </a:r>
            <a:r>
              <a:rPr lang="en-US" dirty="0" smtClean="0"/>
              <a:t> situation at the time</a:t>
            </a:r>
            <a:endParaRPr lang="en-US" dirty="0"/>
          </a:p>
        </p:txBody>
      </p:sp>
    </p:spTree>
    <p:extLst>
      <p:ext uri="{BB962C8B-B14F-4D97-AF65-F5344CB8AC3E}">
        <p14:creationId xmlns:p14="http://schemas.microsoft.com/office/powerpoint/2010/main" val="2256330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‘The Sniper’</a:t>
            </a:r>
            <a:endParaRPr lang="en-US" dirty="0"/>
          </a:p>
        </p:txBody>
      </p:sp>
      <p:sp>
        <p:nvSpPr>
          <p:cNvPr id="3" name="Content Placeholder 2"/>
          <p:cNvSpPr>
            <a:spLocks noGrp="1"/>
          </p:cNvSpPr>
          <p:nvPr>
            <p:ph idx="1"/>
          </p:nvPr>
        </p:nvSpPr>
        <p:spPr>
          <a:xfrm>
            <a:off x="457199" y="1600200"/>
            <a:ext cx="5923135" cy="4525963"/>
          </a:xfrm>
        </p:spPr>
        <p:txBody>
          <a:bodyPr>
            <a:normAutofit fontScale="70000" lnSpcReduction="20000"/>
          </a:bodyPr>
          <a:lstStyle/>
          <a:p>
            <a:r>
              <a:rPr lang="en-US" dirty="0" smtClean="0"/>
              <a:t>One really powerful moment in the sniper was the ending, when the main character discovered who the ‘enemy’ he’d killed was: ‘H turned over the body and look at his brother’s face.’  I was really surprised by this moment – I didn’t see it coming at all, and it really made me think about how civil war, could turn anyone against anyone.  It was powerful and I felt shocked and saddened, as it would be such an horrific thing to have accidently done – to murder your own brother.  It really made me think about just how divided Ireland must have been at the time, to cause such a split in the country, and how many tragedies like this must have happened because of this.</a:t>
            </a:r>
            <a:endParaRPr lang="en-US" dirty="0"/>
          </a:p>
        </p:txBody>
      </p:sp>
      <p:sp>
        <p:nvSpPr>
          <p:cNvPr id="4" name="Left Arrow Callout 3"/>
          <p:cNvSpPr/>
          <p:nvPr/>
        </p:nvSpPr>
        <p:spPr>
          <a:xfrm rot="20749398">
            <a:off x="6380334" y="1188720"/>
            <a:ext cx="2306465" cy="822960"/>
          </a:xfrm>
          <a:prstGeom prst="leftArrowCallout">
            <a:avLst>
              <a:gd name="adj1" fmla="val 25000"/>
              <a:gd name="adj2" fmla="val 25000"/>
              <a:gd name="adj3" fmla="val 25000"/>
              <a:gd name="adj4" fmla="val 83886"/>
            </a:avLst>
          </a:prstGeom>
          <a:ln/>
        </p:spPr>
        <p:style>
          <a:lnRef idx="1">
            <a:schemeClr val="accent1"/>
          </a:lnRef>
          <a:fillRef idx="3">
            <a:schemeClr val="accent1"/>
          </a:fillRef>
          <a:effectRef idx="2">
            <a:schemeClr val="accent1"/>
          </a:effectRef>
          <a:fontRef idx="minor">
            <a:schemeClr val="lt1"/>
          </a:fontRef>
        </p:style>
        <p:txBody>
          <a:bodyPr/>
          <a:lstStyle/>
          <a:p>
            <a:r>
              <a:rPr lang="en-US" dirty="0" smtClean="0"/>
              <a:t>Specific detail from the text</a:t>
            </a:r>
            <a:endParaRPr lang="en-US" dirty="0"/>
          </a:p>
        </p:txBody>
      </p:sp>
      <p:sp>
        <p:nvSpPr>
          <p:cNvPr id="5" name="Left Arrow Callout 4"/>
          <p:cNvSpPr/>
          <p:nvPr/>
        </p:nvSpPr>
        <p:spPr>
          <a:xfrm>
            <a:off x="6380334" y="2156039"/>
            <a:ext cx="2121753" cy="914400"/>
          </a:xfrm>
          <a:prstGeom prst="leftArrowCallout">
            <a:avLst>
              <a:gd name="adj1" fmla="val 25000"/>
              <a:gd name="adj2" fmla="val 25000"/>
              <a:gd name="adj3" fmla="val 25000"/>
              <a:gd name="adj4" fmla="val 7656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Quotation to show this</a:t>
            </a:r>
            <a:endParaRPr lang="en-US" dirty="0"/>
          </a:p>
        </p:txBody>
      </p:sp>
      <p:sp>
        <p:nvSpPr>
          <p:cNvPr id="6" name="Left Arrow Callout 5"/>
          <p:cNvSpPr/>
          <p:nvPr/>
        </p:nvSpPr>
        <p:spPr>
          <a:xfrm>
            <a:off x="6314678" y="3070439"/>
            <a:ext cx="2062549" cy="914400"/>
          </a:xfrm>
          <a:prstGeom prst="leftArrowCallout">
            <a:avLst>
              <a:gd name="adj1" fmla="val 25000"/>
              <a:gd name="adj2" fmla="val 25000"/>
              <a:gd name="adj3" fmla="val 25000"/>
              <a:gd name="adj4" fmla="val 7981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What you thought about this and WHY</a:t>
            </a:r>
            <a:endParaRPr lang="en-US" dirty="0"/>
          </a:p>
        </p:txBody>
      </p:sp>
      <p:sp>
        <p:nvSpPr>
          <p:cNvPr id="7" name="Left Arrow Callout 6"/>
          <p:cNvSpPr/>
          <p:nvPr/>
        </p:nvSpPr>
        <p:spPr>
          <a:xfrm>
            <a:off x="6650245" y="3984839"/>
            <a:ext cx="2004242" cy="914400"/>
          </a:xfrm>
          <a:prstGeom prst="leftArrowCallout">
            <a:avLst>
              <a:gd name="adj1" fmla="val 25000"/>
              <a:gd name="adj2" fmla="val 25000"/>
              <a:gd name="adj3" fmla="val 25000"/>
              <a:gd name="adj4" fmla="val 7082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What you FELT about this and why</a:t>
            </a:r>
            <a:endParaRPr lang="en-US" dirty="0"/>
          </a:p>
        </p:txBody>
      </p:sp>
      <p:sp>
        <p:nvSpPr>
          <p:cNvPr id="10" name="Left Arrow Callout 9"/>
          <p:cNvSpPr/>
          <p:nvPr/>
        </p:nvSpPr>
        <p:spPr>
          <a:xfrm rot="411810">
            <a:off x="6417277" y="5058155"/>
            <a:ext cx="2331180" cy="1070762"/>
          </a:xfrm>
          <a:prstGeom prst="leftArrowCallout">
            <a:avLst>
              <a:gd name="adj1" fmla="val 25000"/>
              <a:gd name="adj2" fmla="val 25000"/>
              <a:gd name="adj3" fmla="val 25000"/>
              <a:gd name="adj4" fmla="val 7978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 connection to real life – the </a:t>
            </a:r>
            <a:r>
              <a:rPr lang="en-US" dirty="0" err="1" smtClean="0"/>
              <a:t>rela</a:t>
            </a:r>
            <a:r>
              <a:rPr lang="en-US" dirty="0" smtClean="0"/>
              <a:t> situation at the time</a:t>
            </a:r>
            <a:endParaRPr lang="en-US" dirty="0"/>
          </a:p>
        </p:txBody>
      </p:sp>
    </p:spTree>
    <p:extLst>
      <p:ext uri="{BB962C8B-B14F-4D97-AF65-F5344CB8AC3E}">
        <p14:creationId xmlns:p14="http://schemas.microsoft.com/office/powerpoint/2010/main" val="3366857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TotalTime>
  <Words>1675</Words>
  <Application>Microsoft Macintosh PowerPoint</Application>
  <PresentationFormat>On-screen Show (4:3)</PresentationFormat>
  <Paragraphs>53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Wide Reading Responses</vt:lpstr>
      <vt:lpstr>Response Paragraphs</vt:lpstr>
      <vt:lpstr>Example from ‘The Sniper’</vt:lpstr>
      <vt:lpstr>Example from ‘The Sniper’</vt:lpstr>
      <vt:lpstr>Example from ‘The Sniper’</vt:lpstr>
      <vt:lpstr>Example from ‘The Sniper’</vt:lpstr>
      <vt:lpstr>Example from ‘The Sniper’</vt:lpstr>
      <vt:lpstr>Example from ‘The Sniper’</vt:lpstr>
      <vt:lpstr>Example from ‘The Sniper’</vt:lpstr>
      <vt:lpstr>For OUR Comparison – Which character did you relate to most?</vt:lpstr>
      <vt:lpstr>Example from Examination Day</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Teacher</cp:lastModifiedBy>
  <cp:revision>7</cp:revision>
  <dcterms:created xsi:type="dcterms:W3CDTF">2013-03-19T07:28:59Z</dcterms:created>
  <dcterms:modified xsi:type="dcterms:W3CDTF">2013-03-19T08:58:34Z</dcterms:modified>
</cp:coreProperties>
</file>